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858000" cy="9144000"/>
  <p:embeddedFontLst>
    <p:embeddedFont>
      <p:font typeface="맑은 고딕" pitchFamily="50" charset="-127"/>
      <p:regular r:id="rId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4643"/>
    <a:srgbClr val="BB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2" autoAdjust="0"/>
    <p:restoredTop sz="98694" autoAdjust="0"/>
  </p:normalViewPr>
  <p:slideViewPr>
    <p:cSldViewPr>
      <p:cViewPr>
        <p:scale>
          <a:sx n="75" d="100"/>
          <a:sy n="75" d="100"/>
        </p:scale>
        <p:origin x="-1638" y="19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1.fntdata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44ADB-3790-4F07-A8D4-0D3E858D5846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93DDB-CA00-4AC4-888F-BDC4B36281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623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접수기간은 임의로 넣음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ko-KR" altLang="en-US" dirty="0" smtClean="0">
                <a:sym typeface="Wingdings" pitchFamily="2" charset="2"/>
              </a:rPr>
              <a:t>정정 필요</a:t>
            </a:r>
            <a:endParaRPr lang="en-US" altLang="ko-KR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93DDB-CA00-4AC4-888F-BDC4B362816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404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15C8-EEA7-4ED0-9CD3-A15FD1314DBD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5022-AB2E-4365-A77F-7BA486064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1301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15C8-EEA7-4ED0-9CD3-A15FD1314DBD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5022-AB2E-4365-A77F-7BA486064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8712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15C8-EEA7-4ED0-9CD3-A15FD1314DBD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5022-AB2E-4365-A77F-7BA486064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9116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15C8-EEA7-4ED0-9CD3-A15FD1314DBD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5022-AB2E-4365-A77F-7BA486064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8228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15C8-EEA7-4ED0-9CD3-A15FD1314DBD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5022-AB2E-4365-A77F-7BA486064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684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15C8-EEA7-4ED0-9CD3-A15FD1314DBD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5022-AB2E-4365-A77F-7BA486064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174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15C8-EEA7-4ED0-9CD3-A15FD1314DBD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5022-AB2E-4365-A77F-7BA486064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5759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15C8-EEA7-4ED0-9CD3-A15FD1314DBD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5022-AB2E-4365-A77F-7BA486064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9864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15C8-EEA7-4ED0-9CD3-A15FD1314DBD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5022-AB2E-4365-A77F-7BA486064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314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15C8-EEA7-4ED0-9CD3-A15FD1314DBD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5022-AB2E-4365-A77F-7BA486064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691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15C8-EEA7-4ED0-9CD3-A15FD1314DBD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5022-AB2E-4365-A77F-7BA486064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559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715C8-EEA7-4ED0-9CD3-A15FD1314DBD}" type="datetimeFigureOut">
              <a:rPr lang="ko-KR" altLang="en-US" smtClean="0"/>
              <a:pPr/>
              <a:t>2012-07-26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95022-AB2E-4365-A77F-7BA486064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615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6858000" cy="9108504"/>
            <a:chOff x="0" y="0"/>
            <a:chExt cx="6858000" cy="9108504"/>
          </a:xfrm>
        </p:grpSpPr>
        <p:grpSp>
          <p:nvGrpSpPr>
            <p:cNvPr id="9" name="Group 8"/>
            <p:cNvGrpSpPr/>
            <p:nvPr/>
          </p:nvGrpSpPr>
          <p:grpSpPr>
            <a:xfrm>
              <a:off x="0" y="0"/>
              <a:ext cx="6858000" cy="9108504"/>
              <a:chOff x="0" y="0"/>
              <a:chExt cx="6858000" cy="9108504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0" y="0"/>
                <a:ext cx="6857999" cy="9108504"/>
                <a:chOff x="0" y="0"/>
                <a:chExt cx="6857999" cy="9108504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0" y="0"/>
                  <a:ext cx="6857999" cy="9108504"/>
                  <a:chOff x="0" y="0"/>
                  <a:chExt cx="6857999" cy="9108504"/>
                </a:xfrm>
              </p:grpSpPr>
              <p:pic>
                <p:nvPicPr>
                  <p:cNvPr id="3075" name="Picture 3" descr="C:\Documents and Settings\sc3537\바탕 화면\Dupont images\200px-DuPont_svg.pn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420888" y="8375079"/>
                    <a:ext cx="1905000" cy="73342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6" name="Picture 3" descr="C:\Documents and Settings\sc3537\Local Settings\Temporary Internet Files\Content.IE5\W7M731OV\MP910221034[1]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6857999" cy="4716016"/>
                  </a:xfrm>
                  <a:prstGeom prst="roundRect">
                    <a:avLst>
                      <a:gd name="adj" fmla="val 8594"/>
                    </a:avLst>
                  </a:prstGeom>
                  <a:solidFill>
                    <a:srgbClr val="FFFFFF">
                      <a:shade val="85000"/>
                    </a:srgbClr>
                  </a:solidFill>
                  <a:ln>
                    <a:noFill/>
                  </a:ln>
                  <a:effectLst>
                    <a:reflection blurRad="12700" stA="38000" endPos="28000" dist="5000" dir="5400000" sy="-100000" algn="bl" rotWithShape="0"/>
                  </a:effectLst>
                  <a:extLst/>
                </p:spPr>
              </p:pic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2066653" y="5364088"/>
                    <a:ext cx="4242667" cy="24622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10000"/>
                      </a:lnSpc>
                    </a:pPr>
                    <a:r>
                      <a:rPr lang="en-US" altLang="ko-KR" sz="1400" dirty="0" smtClean="0">
                        <a:latin typeface="+mn-ea"/>
                      </a:rPr>
                      <a:t>2012</a:t>
                    </a:r>
                    <a:r>
                      <a:rPr lang="ko-KR" altLang="en-US" sz="1400" dirty="0" smtClean="0">
                        <a:latin typeface="+mn-ea"/>
                      </a:rPr>
                      <a:t>년 </a:t>
                    </a:r>
                    <a:r>
                      <a:rPr lang="en-US" altLang="ko-KR" sz="1400" dirty="0" smtClean="0">
                        <a:latin typeface="+mn-ea"/>
                      </a:rPr>
                      <a:t>8</a:t>
                    </a:r>
                    <a:r>
                      <a:rPr lang="ko-KR" altLang="en-US" sz="1400" dirty="0" smtClean="0">
                        <a:latin typeface="+mn-ea"/>
                      </a:rPr>
                      <a:t>월 </a:t>
                    </a:r>
                    <a:r>
                      <a:rPr lang="en-US" altLang="ko-KR" sz="1400" dirty="0" smtClean="0">
                        <a:latin typeface="+mn-ea"/>
                      </a:rPr>
                      <a:t>23</a:t>
                    </a:r>
                    <a:r>
                      <a:rPr lang="ko-KR" altLang="en-US" sz="1400" dirty="0" smtClean="0">
                        <a:latin typeface="+mn-ea"/>
                      </a:rPr>
                      <a:t>일 오후 </a:t>
                    </a:r>
                    <a:r>
                      <a:rPr lang="en-US" altLang="ko-KR" sz="1400" dirty="0" smtClean="0">
                        <a:latin typeface="+mn-ea"/>
                      </a:rPr>
                      <a:t>1</a:t>
                    </a:r>
                    <a:r>
                      <a:rPr lang="ko-KR" altLang="en-US" sz="1400" dirty="0" smtClean="0">
                        <a:latin typeface="+mn-ea"/>
                      </a:rPr>
                      <a:t>시 </a:t>
                    </a:r>
                    <a:r>
                      <a:rPr lang="en-US" altLang="ko-KR" sz="1400" dirty="0" smtClean="0">
                        <a:latin typeface="+mn-ea"/>
                      </a:rPr>
                      <a:t>30</a:t>
                    </a:r>
                    <a:r>
                      <a:rPr lang="ko-KR" altLang="en-US" sz="1400" dirty="0" smtClean="0">
                        <a:latin typeface="+mn-ea"/>
                      </a:rPr>
                      <a:t>분 </a:t>
                    </a:r>
                    <a:r>
                      <a:rPr lang="en-US" altLang="ko-KR" sz="1400" dirty="0" smtClean="0">
                        <a:latin typeface="+mn-ea"/>
                      </a:rPr>
                      <a:t>– 6</a:t>
                    </a:r>
                    <a:r>
                      <a:rPr lang="ko-KR" altLang="en-US" sz="1400" dirty="0" smtClean="0">
                        <a:latin typeface="+mn-ea"/>
                      </a:rPr>
                      <a:t>시</a:t>
                    </a:r>
                    <a:endParaRPr lang="en-US" altLang="ko-KR" sz="1400" dirty="0" smtClean="0">
                      <a:latin typeface="+mn-ea"/>
                    </a:endParaRPr>
                  </a:p>
                  <a:p>
                    <a:pPr>
                      <a:lnSpc>
                        <a:spcPct val="110000"/>
                      </a:lnSpc>
                    </a:pPr>
                    <a:r>
                      <a:rPr lang="ko-KR" altLang="en-US" sz="1400" dirty="0" smtClean="0">
                        <a:latin typeface="+mn-ea"/>
                      </a:rPr>
                      <a:t>등록은 오후 </a:t>
                    </a:r>
                    <a:r>
                      <a:rPr lang="en-US" altLang="ko-KR" sz="1400" dirty="0" smtClean="0">
                        <a:latin typeface="+mn-ea"/>
                      </a:rPr>
                      <a:t>1</a:t>
                    </a:r>
                    <a:r>
                      <a:rPr lang="ko-KR" altLang="en-US" sz="1400" dirty="0" smtClean="0">
                        <a:latin typeface="+mn-ea"/>
                      </a:rPr>
                      <a:t>시 </a:t>
                    </a:r>
                    <a:r>
                      <a:rPr lang="en-US" altLang="ko-KR" sz="1400" dirty="0" smtClean="0">
                        <a:latin typeface="+mn-ea"/>
                      </a:rPr>
                      <a:t>– 1</a:t>
                    </a:r>
                    <a:r>
                      <a:rPr lang="ko-KR" altLang="en-US" sz="1400" dirty="0" smtClean="0">
                        <a:latin typeface="+mn-ea"/>
                      </a:rPr>
                      <a:t>시 </a:t>
                    </a:r>
                    <a:r>
                      <a:rPr lang="en-US" altLang="ko-KR" sz="1400" dirty="0" smtClean="0">
                        <a:latin typeface="+mn-ea"/>
                      </a:rPr>
                      <a:t>30</a:t>
                    </a:r>
                    <a:r>
                      <a:rPr lang="ko-KR" altLang="en-US" sz="1400" dirty="0" smtClean="0">
                        <a:latin typeface="+mn-ea"/>
                      </a:rPr>
                      <a:t>분</a:t>
                    </a:r>
                    <a:endParaRPr lang="en-US" altLang="ko-KR" sz="1400" dirty="0" smtClean="0">
                      <a:solidFill>
                        <a:schemeClr val="accent2"/>
                      </a:solidFill>
                      <a:latin typeface="+mn-ea"/>
                    </a:endParaRPr>
                  </a:p>
                  <a:p>
                    <a:pPr>
                      <a:lnSpc>
                        <a:spcPct val="110000"/>
                      </a:lnSpc>
                    </a:pPr>
                    <a:r>
                      <a:rPr lang="ko-KR" altLang="en-US" sz="1400" dirty="0" smtClean="0">
                        <a:latin typeface="+mn-ea"/>
                      </a:rPr>
                      <a:t>듀폰의 핵심가치 경영과 기업문화 </a:t>
                    </a:r>
                    <a:endParaRPr lang="en-US" altLang="ko-KR" sz="1400" dirty="0" smtClean="0">
                      <a:latin typeface="+mn-ea"/>
                    </a:endParaRPr>
                  </a:p>
                  <a:p>
                    <a:pPr>
                      <a:lnSpc>
                        <a:spcPct val="110000"/>
                      </a:lnSpc>
                    </a:pPr>
                    <a:r>
                      <a:rPr lang="ko-KR" altLang="en-US" sz="1400" dirty="0" smtClean="0">
                        <a:latin typeface="+mn-ea"/>
                      </a:rPr>
                      <a:t>듀폰코리아 서울 사무소 </a:t>
                    </a:r>
                    <a:r>
                      <a:rPr lang="en-US" altLang="ko-KR" sz="1400" dirty="0" smtClean="0">
                        <a:latin typeface="+mn-ea"/>
                      </a:rPr>
                      <a:t>( </a:t>
                    </a:r>
                    <a:r>
                      <a:rPr lang="ko-KR" altLang="en-US" sz="1400" dirty="0" smtClean="0">
                        <a:latin typeface="+mn-ea"/>
                      </a:rPr>
                      <a:t>강남구 역삼동 </a:t>
                    </a:r>
                    <a:r>
                      <a:rPr lang="en-US" altLang="ko-KR" sz="1400" dirty="0" smtClean="0">
                        <a:latin typeface="+mn-ea"/>
                      </a:rPr>
                      <a:t>)</a:t>
                    </a:r>
                  </a:p>
                  <a:p>
                    <a:pPr>
                      <a:lnSpc>
                        <a:spcPct val="110000"/>
                      </a:lnSpc>
                    </a:pPr>
                    <a:r>
                      <a:rPr lang="ko-KR" altLang="en-US" sz="1400" dirty="0" smtClean="0">
                        <a:latin typeface="+mn-ea"/>
                      </a:rPr>
                      <a:t>선착순 </a:t>
                    </a:r>
                    <a:r>
                      <a:rPr lang="en-US" altLang="ko-KR" sz="1400" dirty="0" smtClean="0">
                        <a:latin typeface="+mn-ea"/>
                      </a:rPr>
                      <a:t>30</a:t>
                    </a:r>
                    <a:r>
                      <a:rPr lang="ko-KR" altLang="en-US" sz="1400" dirty="0" smtClean="0">
                        <a:latin typeface="+mn-ea"/>
                      </a:rPr>
                      <a:t>명</a:t>
                    </a:r>
                    <a:endParaRPr lang="en-US" altLang="ko-KR" sz="1400" dirty="0" smtClean="0">
                      <a:latin typeface="+mn-ea"/>
                    </a:endParaRPr>
                  </a:p>
                  <a:p>
                    <a:pPr>
                      <a:lnSpc>
                        <a:spcPct val="110000"/>
                      </a:lnSpc>
                    </a:pPr>
                    <a:r>
                      <a:rPr lang="ko-KR" altLang="en-US" sz="1400" dirty="0" smtClean="0">
                        <a:latin typeface="+mn-ea"/>
                      </a:rPr>
                      <a:t>듀폰의 핵심가치 경영에 관심있는 모든 대학생</a:t>
                    </a:r>
                    <a:endParaRPr lang="en-US" altLang="ko-KR" sz="1400" dirty="0" smtClean="0">
                      <a:latin typeface="+mn-ea"/>
                    </a:endParaRPr>
                  </a:p>
                  <a:p>
                    <a:pPr>
                      <a:lnSpc>
                        <a:spcPct val="110000"/>
                      </a:lnSpc>
                    </a:pPr>
                    <a:r>
                      <a:rPr lang="en-US" altLang="ko-KR" sz="1400" dirty="0" smtClean="0">
                        <a:latin typeface="+mn-ea"/>
                      </a:rPr>
                      <a:t>2012</a:t>
                    </a:r>
                    <a:r>
                      <a:rPr lang="ko-KR" altLang="en-US" sz="1400" dirty="0" smtClean="0">
                        <a:latin typeface="+mn-ea"/>
                      </a:rPr>
                      <a:t>년 </a:t>
                    </a:r>
                    <a:r>
                      <a:rPr lang="en-US" altLang="ko-KR" sz="1400" dirty="0" smtClean="0">
                        <a:latin typeface="+mn-ea"/>
                      </a:rPr>
                      <a:t>7</a:t>
                    </a:r>
                    <a:r>
                      <a:rPr lang="ko-KR" altLang="en-US" sz="1400" dirty="0" smtClean="0">
                        <a:latin typeface="+mn-ea"/>
                      </a:rPr>
                      <a:t>월 </a:t>
                    </a:r>
                    <a:r>
                      <a:rPr lang="en-US" altLang="ko-KR" sz="1400" dirty="0" smtClean="0">
                        <a:latin typeface="+mn-ea"/>
                      </a:rPr>
                      <a:t>23</a:t>
                    </a:r>
                    <a:r>
                      <a:rPr lang="ko-KR" altLang="en-US" sz="1400" dirty="0" smtClean="0">
                        <a:latin typeface="+mn-ea"/>
                      </a:rPr>
                      <a:t>일 </a:t>
                    </a:r>
                    <a:r>
                      <a:rPr lang="en-US" altLang="ko-KR" sz="1400" dirty="0" smtClean="0">
                        <a:latin typeface="+mn-ea"/>
                      </a:rPr>
                      <a:t>~ 8</a:t>
                    </a:r>
                    <a:r>
                      <a:rPr lang="ko-KR" altLang="en-US" sz="1400" dirty="0" smtClean="0">
                        <a:latin typeface="+mn-ea"/>
                      </a:rPr>
                      <a:t>월 </a:t>
                    </a:r>
                    <a:r>
                      <a:rPr lang="en-US" altLang="ko-KR" sz="1400" dirty="0" smtClean="0">
                        <a:latin typeface="+mn-ea"/>
                      </a:rPr>
                      <a:t>16</a:t>
                    </a:r>
                    <a:r>
                      <a:rPr lang="ko-KR" altLang="en-US" sz="1400" dirty="0" smtClean="0">
                        <a:latin typeface="+mn-ea"/>
                      </a:rPr>
                      <a:t>일</a:t>
                    </a:r>
                    <a:endParaRPr lang="en-US" altLang="ko-KR" sz="1400" dirty="0" smtClean="0">
                      <a:latin typeface="+mn-ea"/>
                    </a:endParaRPr>
                  </a:p>
                  <a:p>
                    <a:pPr>
                      <a:lnSpc>
                        <a:spcPct val="110000"/>
                      </a:lnSpc>
                    </a:pPr>
                    <a:r>
                      <a:rPr lang="en-US" altLang="ko-KR" sz="1400" dirty="0" smtClean="0">
                        <a:latin typeface="+mn-ea"/>
                      </a:rPr>
                      <a:t>core-value.training@dupont.com</a:t>
                    </a:r>
                    <a:r>
                      <a:rPr lang="ko-KR" altLang="en-US" sz="1400" dirty="0" smtClean="0">
                        <a:latin typeface="+mn-ea"/>
                      </a:rPr>
                      <a:t>으로 신청서 접수</a:t>
                    </a:r>
                    <a:endParaRPr lang="en-US" altLang="ko-KR" sz="1400" dirty="0" smtClean="0">
                      <a:latin typeface="+mn-ea"/>
                    </a:endParaRPr>
                  </a:p>
                  <a:p>
                    <a:pPr>
                      <a:lnSpc>
                        <a:spcPct val="110000"/>
                      </a:lnSpc>
                    </a:pPr>
                    <a:r>
                      <a:rPr lang="ko-KR" altLang="en-US" sz="1400" dirty="0" smtClean="0">
                        <a:latin typeface="+mn-ea"/>
                      </a:rPr>
                      <a:t>무료</a:t>
                    </a:r>
                    <a:endParaRPr lang="en-US" altLang="ko-KR" sz="1400" dirty="0" smtClean="0">
                      <a:latin typeface="+mn-ea"/>
                    </a:endParaRPr>
                  </a:p>
                  <a:p>
                    <a:pPr>
                      <a:lnSpc>
                        <a:spcPct val="110000"/>
                      </a:lnSpc>
                    </a:pPr>
                    <a:r>
                      <a:rPr lang="en-US" altLang="ko-KR" sz="1400" dirty="0" smtClean="0">
                        <a:latin typeface="+mn-ea"/>
                      </a:rPr>
                      <a:t>www.dupont.co.kr</a:t>
                    </a:r>
                    <a:endParaRPr lang="ko-KR" altLang="en-US" sz="1400" dirty="0">
                      <a:latin typeface="+mn-ea"/>
                    </a:endParaRPr>
                  </a:p>
                </p:txBody>
              </p:sp>
              <p:sp>
                <p:nvSpPr>
                  <p:cNvPr id="2" name="TextBox 1"/>
                  <p:cNvSpPr txBox="1"/>
                  <p:nvPr/>
                </p:nvSpPr>
                <p:spPr>
                  <a:xfrm>
                    <a:off x="1116415" y="7895401"/>
                    <a:ext cx="461103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ko-KR" sz="1200" dirty="0" smtClean="0">
                        <a:latin typeface="+mn-ea"/>
                      </a:rPr>
                      <a:t>*</a:t>
                    </a:r>
                    <a:r>
                      <a:rPr lang="ko-KR" altLang="en-US" sz="1200" dirty="0" smtClean="0">
                        <a:latin typeface="+mn-ea"/>
                      </a:rPr>
                      <a:t>참가한 모든 학생들에게 세미나 </a:t>
                    </a:r>
                    <a:r>
                      <a:rPr lang="ko-KR" altLang="en-US" sz="1200" b="1" dirty="0" smtClean="0">
                        <a:solidFill>
                          <a:schemeClr val="accent2"/>
                        </a:solidFill>
                        <a:latin typeface="+mn-ea"/>
                      </a:rPr>
                      <a:t>수료증</a:t>
                    </a:r>
                    <a:r>
                      <a:rPr lang="ko-KR" altLang="en-US" sz="1200" dirty="0" smtClean="0">
                        <a:latin typeface="+mn-ea"/>
                      </a:rPr>
                      <a:t>을 드립니다</a:t>
                    </a:r>
                    <a:r>
                      <a:rPr lang="en-US" altLang="ko-KR" sz="1200" dirty="0" smtClean="0">
                        <a:latin typeface="+mn-ea"/>
                      </a:rPr>
                      <a:t>.</a:t>
                    </a:r>
                    <a:endParaRPr lang="ko-KR" altLang="en-US" sz="1200" dirty="0">
                      <a:latin typeface="+mn-ea"/>
                    </a:endParaRPr>
                  </a:p>
                </p:txBody>
              </p:sp>
              <p:sp>
                <p:nvSpPr>
                  <p:cNvPr id="3" name="TextBox 2"/>
                  <p:cNvSpPr txBox="1"/>
                  <p:nvPr/>
                </p:nvSpPr>
                <p:spPr>
                  <a:xfrm>
                    <a:off x="764704" y="5371111"/>
                    <a:ext cx="1152128" cy="24622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dist">
                      <a:lnSpc>
                        <a:spcPct val="110000"/>
                      </a:lnSpc>
                    </a:pPr>
                    <a:r>
                      <a:rPr lang="ko-KR" altLang="en-US" sz="1400" b="1" dirty="0" smtClean="0">
                        <a:solidFill>
                          <a:schemeClr val="accent2"/>
                        </a:solidFill>
                        <a:latin typeface="+mn-ea"/>
                      </a:rPr>
                      <a:t>교육일시</a:t>
                    </a:r>
                    <a:endParaRPr lang="en-US" altLang="ko-KR" sz="1400" b="1" dirty="0" smtClean="0">
                      <a:solidFill>
                        <a:schemeClr val="accent2"/>
                      </a:solidFill>
                      <a:latin typeface="+mn-ea"/>
                    </a:endParaRPr>
                  </a:p>
                  <a:p>
                    <a:pPr algn="dist">
                      <a:lnSpc>
                        <a:spcPct val="110000"/>
                      </a:lnSpc>
                    </a:pPr>
                    <a:endParaRPr lang="en-US" altLang="ko-KR" sz="1400" b="1" dirty="0" smtClean="0">
                      <a:solidFill>
                        <a:schemeClr val="accent2"/>
                      </a:solidFill>
                      <a:latin typeface="+mn-ea"/>
                    </a:endParaRPr>
                  </a:p>
                  <a:p>
                    <a:pPr algn="dist">
                      <a:lnSpc>
                        <a:spcPct val="110000"/>
                      </a:lnSpc>
                    </a:pPr>
                    <a:r>
                      <a:rPr lang="ko-KR" altLang="en-US" sz="1400" b="1" dirty="0" smtClean="0">
                        <a:solidFill>
                          <a:schemeClr val="accent2"/>
                        </a:solidFill>
                        <a:latin typeface="+mn-ea"/>
                      </a:rPr>
                      <a:t>교육내용</a:t>
                    </a:r>
                    <a:endParaRPr lang="en-US" altLang="ko-KR" sz="1400" b="1" dirty="0" smtClean="0">
                      <a:solidFill>
                        <a:schemeClr val="accent2"/>
                      </a:solidFill>
                      <a:latin typeface="+mn-ea"/>
                    </a:endParaRPr>
                  </a:p>
                  <a:p>
                    <a:pPr algn="dist">
                      <a:lnSpc>
                        <a:spcPct val="110000"/>
                      </a:lnSpc>
                    </a:pPr>
                    <a:r>
                      <a:rPr lang="ko-KR" altLang="en-US" sz="1400" b="1" dirty="0" smtClean="0">
                        <a:solidFill>
                          <a:schemeClr val="accent2"/>
                        </a:solidFill>
                        <a:latin typeface="+mn-ea"/>
                      </a:rPr>
                      <a:t>교육장소</a:t>
                    </a:r>
                    <a:endParaRPr lang="en-US" altLang="ko-KR" sz="1400" b="1" dirty="0" smtClean="0">
                      <a:solidFill>
                        <a:schemeClr val="accent2"/>
                      </a:solidFill>
                      <a:latin typeface="+mn-ea"/>
                    </a:endParaRPr>
                  </a:p>
                  <a:p>
                    <a:pPr algn="dist">
                      <a:lnSpc>
                        <a:spcPct val="110000"/>
                      </a:lnSpc>
                    </a:pPr>
                    <a:r>
                      <a:rPr lang="ko-KR" altLang="en-US" sz="1400" b="1" dirty="0" smtClean="0">
                        <a:solidFill>
                          <a:schemeClr val="accent2"/>
                        </a:solidFill>
                        <a:latin typeface="+mn-ea"/>
                      </a:rPr>
                      <a:t>모집인원</a:t>
                    </a:r>
                    <a:endParaRPr lang="en-US" altLang="ko-KR" sz="1400" b="1" dirty="0" smtClean="0">
                      <a:solidFill>
                        <a:schemeClr val="accent2"/>
                      </a:solidFill>
                      <a:latin typeface="+mn-ea"/>
                    </a:endParaRPr>
                  </a:p>
                  <a:p>
                    <a:pPr algn="dist">
                      <a:lnSpc>
                        <a:spcPct val="110000"/>
                      </a:lnSpc>
                    </a:pPr>
                    <a:r>
                      <a:rPr lang="ko-KR" altLang="en-US" sz="1400" b="1" dirty="0" smtClean="0">
                        <a:solidFill>
                          <a:schemeClr val="accent2"/>
                        </a:solidFill>
                        <a:latin typeface="+mn-ea"/>
                      </a:rPr>
                      <a:t>지원자격</a:t>
                    </a:r>
                    <a:endParaRPr lang="en-US" altLang="ko-KR" sz="1400" b="1" dirty="0" smtClean="0">
                      <a:solidFill>
                        <a:schemeClr val="accent2"/>
                      </a:solidFill>
                      <a:latin typeface="+mn-ea"/>
                    </a:endParaRPr>
                  </a:p>
                  <a:p>
                    <a:pPr algn="dist">
                      <a:lnSpc>
                        <a:spcPct val="110000"/>
                      </a:lnSpc>
                    </a:pPr>
                    <a:r>
                      <a:rPr lang="ko-KR" altLang="en-US" sz="1400" b="1" dirty="0" smtClean="0">
                        <a:solidFill>
                          <a:schemeClr val="accent2"/>
                        </a:solidFill>
                        <a:latin typeface="+mn-ea"/>
                      </a:rPr>
                      <a:t>접수기간</a:t>
                    </a:r>
                    <a:endParaRPr lang="en-US" altLang="ko-KR" sz="1400" b="1" dirty="0" smtClean="0">
                      <a:solidFill>
                        <a:schemeClr val="accent2"/>
                      </a:solidFill>
                      <a:latin typeface="+mn-ea"/>
                    </a:endParaRPr>
                  </a:p>
                  <a:p>
                    <a:pPr algn="dist">
                      <a:lnSpc>
                        <a:spcPct val="110000"/>
                      </a:lnSpc>
                    </a:pPr>
                    <a:r>
                      <a:rPr lang="ko-KR" altLang="en-US" sz="1400" b="1" dirty="0" smtClean="0">
                        <a:solidFill>
                          <a:schemeClr val="accent2"/>
                        </a:solidFill>
                        <a:latin typeface="+mn-ea"/>
                      </a:rPr>
                      <a:t>접수방법</a:t>
                    </a:r>
                    <a:endParaRPr lang="en-US" altLang="ko-KR" sz="1400" b="1" dirty="0" smtClean="0">
                      <a:solidFill>
                        <a:schemeClr val="accent2"/>
                      </a:solidFill>
                      <a:latin typeface="+mn-ea"/>
                    </a:endParaRPr>
                  </a:p>
                  <a:p>
                    <a:pPr algn="dist">
                      <a:lnSpc>
                        <a:spcPct val="110000"/>
                      </a:lnSpc>
                    </a:pPr>
                    <a:r>
                      <a:rPr lang="ko-KR" altLang="en-US" sz="1400" b="1" dirty="0" smtClean="0">
                        <a:solidFill>
                          <a:schemeClr val="accent2"/>
                        </a:solidFill>
                        <a:latin typeface="+mn-ea"/>
                      </a:rPr>
                      <a:t>교육비</a:t>
                    </a:r>
                    <a:endParaRPr lang="en-US" altLang="ko-KR" sz="1400" b="1" dirty="0" smtClean="0">
                      <a:solidFill>
                        <a:schemeClr val="accent2"/>
                      </a:solidFill>
                      <a:latin typeface="+mn-ea"/>
                    </a:endParaRPr>
                  </a:p>
                  <a:p>
                    <a:pPr algn="dist">
                      <a:lnSpc>
                        <a:spcPct val="110000"/>
                      </a:lnSpc>
                    </a:pPr>
                    <a:r>
                      <a:rPr lang="ko-KR" altLang="en-US" sz="1400" b="1" dirty="0" smtClean="0">
                        <a:solidFill>
                          <a:schemeClr val="accent2"/>
                        </a:solidFill>
                        <a:latin typeface="+mn-ea"/>
                      </a:rPr>
                      <a:t>홈페이지</a:t>
                    </a:r>
                    <a:endParaRPr lang="ko-KR" altLang="en-US" sz="1400" b="1" dirty="0">
                      <a:solidFill>
                        <a:schemeClr val="accent2"/>
                      </a:solidFill>
                      <a:latin typeface="+mn-ea"/>
                    </a:endParaRPr>
                  </a:p>
                </p:txBody>
              </p:sp>
            </p:grpSp>
            <p:pic>
              <p:nvPicPr>
                <p:cNvPr id="1026" name="Picture 2" descr="C:\Documents and Settings\sc3537\바탕 화면\Picture1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0" b="100000" l="190" r="99431">
                              <a14:foregroundMark x1="73245" y1="74462" x2="74763" y2="73027"/>
                              <a14:foregroundMark x1="74953" y1="70732" x2="71727" y2="69727"/>
                              <a14:foregroundMark x1="74953" y1="70875" x2="77799" y2="69584"/>
                              <a14:foregroundMark x1="85009" y1="74749" x2="87097" y2="71593"/>
                              <a14:foregroundMark x1="87097" y1="71593" x2="86528" y2="69297"/>
                              <a14:foregroundMark x1="84630" y1="69584" x2="84440" y2="71449"/>
                              <a14:foregroundMark x1="86148" y1="68867" x2="87856" y2="67432"/>
                              <a14:foregroundMark x1="87856" y1="71736" x2="88425" y2="72453"/>
                              <a14:foregroundMark x1="21822" y1="16499" x2="20873" y2="16499"/>
                              <a14:foregroundMark x1="22011" y1="17791" x2="20873" y2="18795"/>
                              <a14:foregroundMark x1="30361" y1="26542" x2="27135" y2="19943"/>
                              <a14:foregroundMark x1="16888" y1="21377" x2="16888" y2="22525"/>
                              <a14:foregroundMark x1="21632" y1="12912" x2="9488" y2="23960"/>
                              <a14:foregroundMark x1="9488" y1="23960" x2="31309" y2="33859"/>
                              <a14:foregroundMark x1="30930" y1="33859" x2="8539" y2="33716"/>
                              <a14:foregroundMark x1="8539" y1="33716" x2="8539" y2="39024"/>
                              <a14:foregroundMark x1="8539" y1="39024" x2="8729" y2="51506"/>
                              <a14:foregroundMark x1="8729" y1="51506" x2="9488" y2="68580"/>
                              <a14:foregroundMark x1="9108" y1="68149" x2="25617" y2="78766"/>
                              <a14:foregroundMark x1="25617" y1="78192" x2="25617" y2="85940"/>
                              <a14:foregroundMark x1="24668" y1="86083" x2="20114" y2="86083"/>
                              <a14:foregroundMark x1="21632" y1="85222" x2="20873" y2="84075"/>
                              <a14:foregroundMark x1="29602" y1="87661" x2="26376" y2="90531"/>
                              <a14:foregroundMark x1="21442" y1="90818" x2="19165" y2="90387"/>
                              <a14:foregroundMark x1="21442" y1="91535" x2="19545" y2="94835"/>
                              <a14:foregroundMark x1="24478" y1="20373" x2="25427" y2="14491"/>
                              <a14:foregroundMark x1="25806" y1="13917" x2="29032" y2="13199"/>
                              <a14:foregroundMark x1="28653" y1="22382" x2="32827" y2="21090"/>
                              <a14:foregroundMark x1="51803" y1="21808" x2="60531" y2="23529"/>
                              <a14:foregroundMark x1="54080" y1="13917" x2="51992" y2="13773"/>
                              <a14:foregroundMark x1="51423" y1="12052" x2="51423" y2="13773"/>
                              <a14:foregroundMark x1="42694" y1="15638" x2="43264" y2="10617"/>
                              <a14:foregroundMark x1="42694" y1="12052" x2="40987" y2="12052"/>
                              <a14:foregroundMark x1="42315" y1="12482" x2="39848" y2="13630"/>
                              <a14:foregroundMark x1="53131" y1="10187" x2="51423" y2="6743"/>
                              <a14:foregroundMark x1="50854" y1="6600" x2="48956" y2="5739"/>
                              <a14:foregroundMark x1="61480" y1="11334" x2="69070" y2="10187"/>
                              <a14:foregroundMark x1="67173" y1="10760" x2="69070" y2="13773"/>
                              <a14:foregroundMark x1="62808" y1="16069" x2="65465" y2="15352"/>
                              <a14:foregroundMark x1="65275" y1="15782" x2="65655" y2="19225"/>
                              <a14:foregroundMark x1="66224" y1="19225" x2="69450" y2="19225"/>
                              <a14:foregroundMark x1="66224" y1="19225" x2="65655" y2="20230"/>
                              <a14:foregroundMark x1="68501" y1="18938" x2="68311" y2="19943"/>
                              <a14:foregroundMark x1="48956" y1="91535" x2="55977" y2="90818"/>
                              <a14:foregroundMark x1="47249" y1="93687" x2="48956" y2="93687"/>
                              <a14:foregroundMark x1="49526" y1="94692" x2="49526" y2="97418"/>
                              <a14:foregroundMark x1="57495" y1="88379" x2="59962" y2="90387"/>
                              <a14:foregroundMark x1="65085" y1="90961" x2="65085" y2="94405"/>
                              <a14:foregroundMark x1="66603" y1="89670" x2="67362" y2="87518"/>
                              <a14:foregroundMark x1="65085" y1="80775" x2="70209" y2="80344"/>
                              <a14:foregroundMark x1="69450" y1="80488" x2="71347" y2="78910"/>
                              <a14:foregroundMark x1="71727" y1="78910" x2="74194" y2="78910"/>
                              <a14:foregroundMark x1="74194" y1="78336" x2="74194" y2="77905"/>
                              <a14:foregroundMark x1="74573" y1="35007" x2="73814" y2="39598"/>
                              <a14:foregroundMark x1="79696" y1="32568" x2="82163" y2="31707"/>
                              <a14:foregroundMark x1="82353" y1="31133" x2="82163" y2="28694"/>
                              <a14:foregroundMark x1="82163" y1="28551" x2="82163" y2="28551"/>
                              <a14:foregroundMark x1="86148" y1="27547" x2="89943" y2="26542"/>
                              <a14:foregroundMark x1="90892" y1="23673" x2="90892" y2="25681"/>
                              <a14:foregroundMark x1="89184" y1="28981" x2="88425" y2="33286"/>
                              <a14:foregroundMark x1="28843" y1="64419" x2="28653" y2="63702"/>
                              <a14:foregroundMark x1="28083" y1="63702" x2="26565" y2="64275"/>
                              <a14:foregroundMark x1="23719" y1="64275" x2="21822" y2="64706"/>
                              <a14:foregroundMark x1="49146" y1="15495" x2="50095" y2="15782"/>
                              <a14:foregroundMark x1="51613" y1="16930" x2="52941" y2="16930"/>
                              <a14:foregroundMark x1="54269" y1="14347" x2="53890" y2="15352"/>
                              <a14:foregroundMark x1="44402" y1="10187" x2="47818" y2="10473"/>
                              <a14:foregroundMark x1="20114" y1="65997" x2="20493" y2="65280"/>
                              <a14:foregroundMark x1="80645" y1="34864" x2="81404" y2="35151"/>
                              <a14:foregroundMark x1="84440" y1="39024" x2="84440" y2="38594"/>
                              <a14:foregroundMark x1="11808" y1="67318" x2="13653" y2="67318"/>
                              <a14:foregroundMark x1="14391" y1="67318" x2="17343" y2="67318"/>
                              <a14:foregroundMark x1="18450" y1="71508" x2="19188" y2="71229"/>
                              <a14:foregroundMark x1="20295" y1="68715" x2="20295" y2="68436"/>
                              <a14:foregroundMark x1="19926" y1="28212" x2="19926" y2="27933"/>
                              <a14:foregroundMark x1="18081" y1="22346" x2="18450" y2="22346"/>
                              <a14:foregroundMark x1="19557" y1="24302" x2="19557" y2="23743"/>
                              <a14:foregroundMark x1="29520" y1="32123" x2="29889" y2="32123"/>
                              <a14:foregroundMark x1="82288" y1="36592" x2="82288" y2="37151"/>
                              <a14:foregroundMark x1="78229" y1="39385" x2="78598" y2="39106"/>
                              <a14:foregroundMark x1="79336" y1="39106" x2="79705" y2="39106"/>
                              <a14:foregroundMark x1="80443" y1="39106" x2="81181" y2="38827"/>
                              <a14:foregroundMark x1="18819" y1="89665" x2="18819" y2="89665"/>
                              <a14:foregroundMark x1="55720" y1="96648" x2="55351" y2="96927"/>
                              <a14:foregroundMark x1="14760" y1="36872" x2="15867" y2="36872"/>
                              <a14:foregroundMark x1="18081" y1="39385" x2="18081" y2="38547"/>
                              <a14:foregroundMark x1="27306" y1="71508" x2="25830" y2="71508"/>
                              <a14:foregroundMark x1="17712" y1="67318" x2="18819" y2="67318"/>
                              <a14:foregroundMark x1="10701" y1="35196" x2="10701" y2="34916"/>
                              <a14:foregroundMark x1="11070" y1="35196" x2="11808" y2="34358"/>
                              <a14:foregroundMark x1="14391" y1="36592" x2="14391" y2="35475"/>
                              <a14:foregroundMark x1="13284" y1="35754" x2="13284" y2="34916"/>
                              <a14:foregroundMark x1="10332" y1="37989" x2="11070" y2="38268"/>
                              <a14:foregroundMark x1="87823" y1="34358" x2="88930" y2="34637"/>
                              <a14:foregroundMark x1="81550" y1="28212" x2="80812" y2="28212"/>
                              <a14:foregroundMark x1="80074" y1="28492" x2="79336" y2="28492"/>
                              <a14:foregroundMark x1="81550" y1="24860" x2="81919" y2="24860"/>
                              <a14:foregroundMark x1="83026" y1="25140" x2="84133" y2="25140"/>
                              <a14:foregroundMark x1="85609" y1="28492" x2="85609" y2="29050"/>
                              <a14:foregroundMark x1="85609" y1="29609" x2="85978" y2="30447"/>
                              <a14:foregroundMark x1="85978" y1="31285" x2="84871" y2="31564"/>
                              <a14:foregroundMark x1="84871" y1="25419" x2="85240" y2="25698"/>
                              <a14:foregroundMark x1="81919" y1="27374" x2="82657" y2="27095"/>
                              <a14:foregroundMark x1="83026" y1="26816" x2="84502" y2="26536"/>
                              <a14:foregroundMark x1="61993" y1="6983" x2="62731" y2="6425"/>
                              <a14:foregroundMark x1="65683" y1="14525" x2="65683" y2="13966"/>
                              <a14:foregroundMark x1="48339" y1="10335" x2="52030" y2="10335"/>
                              <a14:foregroundMark x1="21402" y1="20112" x2="21402" y2="20391"/>
                              <a14:foregroundMark x1="22140" y1="20950" x2="22878" y2="20950"/>
                              <a14:foregroundMark x1="25092" y1="21788" x2="25092" y2="22626"/>
                              <a14:foregroundMark x1="20664" y1="24302" x2="22878" y2="24022"/>
                              <a14:foregroundMark x1="31365" y1="27654" x2="31365" y2="28212"/>
                              <a14:foregroundMark x1="31365" y1="29888" x2="31365" y2="30726"/>
                              <a14:foregroundMark x1="11808" y1="35196" x2="12546" y2="34916"/>
                              <a14:foregroundMark x1="13284" y1="35475" x2="13653" y2="36872"/>
                              <a14:foregroundMark x1="13653" y1="37430" x2="12915" y2="37989"/>
                              <a14:foregroundMark x1="14760" y1="36872" x2="16236" y2="36872"/>
                              <a14:foregroundMark x1="19557" y1="67318" x2="19926" y2="67318"/>
                              <a14:foregroundMark x1="84871" y1="71508" x2="85978" y2="70670"/>
                              <a14:foregroundMark x1="84502" y1="71788" x2="85240" y2="70950"/>
                              <a14:foregroundMark x1="87454" y1="68994" x2="87823" y2="68156"/>
                              <a14:foregroundMark x1="73801" y1="69832" x2="74908" y2="70112"/>
                              <a14:foregroundMark x1="72325" y1="79888" x2="72694" y2="80168"/>
                              <a14:foregroundMark x1="73063" y1="80168" x2="74170" y2="79888"/>
                              <a14:foregroundMark x1="50554" y1="96927" x2="51292" y2="97486"/>
                              <a14:foregroundMark x1="47601" y1="93296" x2="48708" y2="93575"/>
                              <a14:foregroundMark x1="47970" y1="93296" x2="48708" y2="93855"/>
                              <a14:foregroundMark x1="18450" y1="87989" x2="18450" y2="88547"/>
                              <a14:foregroundMark x1="19926" y1="17318" x2="18819" y2="17318"/>
                              <a14:foregroundMark x1="18819" y1="17318" x2="18819" y2="17877"/>
                              <a14:foregroundMark x1="25461" y1="23743" x2="25461" y2="24302"/>
                              <a14:foregroundMark x1="19926" y1="27374" x2="21402" y2="26816"/>
                              <a14:backgroundMark x1="4554" y1="23099" x2="4364" y2="69584"/>
                              <a14:backgroundMark x1="7590" y1="29986" x2="15939" y2="30416"/>
                              <a14:backgroundMark x1="5693" y1="40459" x2="11006" y2="40746"/>
                              <a14:backgroundMark x1="32068" y1="63845" x2="31499" y2="65423"/>
                              <a14:backgroundMark x1="65275" y1="72453" x2="64326" y2="73601"/>
                              <a14:backgroundMark x1="53321" y1="93113" x2="52372" y2="95265"/>
                              <a14:backgroundMark x1="77040" y1="73027" x2="80835" y2="73027"/>
                              <a14:backgroundMark x1="69829" y1="36729" x2="71727" y2="36155"/>
                              <a14:backgroundMark x1="12334" y1="32138" x2="19545" y2="36011"/>
                              <a14:backgroundMark x1="19734" y1="35294" x2="23719" y2="32138"/>
                              <a14:backgroundMark x1="23719" y1="32138" x2="15180" y2="29412"/>
                              <a14:backgroundMark x1="22770" y1="36729" x2="29981" y2="36729"/>
                              <a14:backgroundMark x1="11954" y1="20373" x2="11954" y2="26829"/>
                              <a14:backgroundMark x1="9677" y1="22095" x2="11006" y2="25825"/>
                              <a14:backgroundMark x1="10057" y1="26829" x2="11385" y2="20947"/>
                              <a14:backgroundMark x1="48008" y1="20660" x2="56167" y2="20230"/>
                              <a14:backgroundMark x1="88805" y1="46055" x2="83112" y2="41033"/>
                              <a14:backgroundMark x1="10626" y1="62267" x2="15939" y2="63845"/>
                              <a14:backgroundMark x1="12334" y1="72453" x2="13093" y2="69440"/>
                              <a14:backgroundMark x1="44023" y1="16643" x2="44782" y2="15638"/>
                              <a14:backgroundMark x1="45731" y1="15782" x2="45731" y2="15065"/>
                              <a14:backgroundMark x1="69260" y1="7604" x2="68501" y2="7604"/>
                              <a14:backgroundMark x1="64326" y1="8465" x2="65085" y2="8321"/>
                              <a14:backgroundMark x1="64137" y1="13056" x2="64137" y2="13056"/>
                              <a14:backgroundMark x1="48577" y1="12195" x2="48577" y2="12912"/>
                              <a14:backgroundMark x1="48197" y1="5882" x2="49146" y2="4878"/>
                              <a14:backgroundMark x1="16888" y1="16643" x2="17268" y2="17647"/>
                              <a14:backgroundMark x1="79886" y1="24390" x2="80076" y2="24821"/>
                              <a14:backgroundMark x1="21632" y1="82353" x2="23719" y2="82353"/>
                              <a14:backgroundMark x1="24858" y1="78910" x2="23719" y2="78336"/>
                              <a14:backgroundMark x1="22201" y1="78049" x2="22201" y2="76614"/>
                              <a14:backgroundMark x1="19165" y1="75610" x2="25427" y2="76758"/>
                              <a14:backgroundMark x1="25996" y1="77331" x2="23909" y2="78910"/>
                              <a14:backgroundMark x1="25996" y1="77905" x2="25996" y2="79053"/>
                              <a14:backgroundMark x1="25996" y1="79340" x2="25996" y2="81062"/>
                              <a14:backgroundMark x1="24478" y1="76184" x2="19355" y2="77905"/>
                              <a14:backgroundMark x1="26755" y1="79770" x2="18027" y2="79914"/>
                              <a14:backgroundMark x1="24858" y1="76471" x2="21442" y2="79484"/>
                              <a14:backgroundMark x1="20493" y1="76758" x2="24478" y2="77188"/>
                              <a14:backgroundMark x1="17268" y1="77188" x2="25996" y2="76184"/>
                              <a14:backgroundMark x1="25996" y1="76184" x2="25806" y2="80488"/>
                              <a14:backgroundMark x1="25806" y1="80488" x2="17078" y2="80344"/>
                              <a14:backgroundMark x1="17078" y1="80344" x2="18406" y2="76327"/>
                              <a14:backgroundMark x1="19545" y1="75323" x2="16888" y2="77044"/>
                              <a14:backgroundMark x1="26945" y1="81062" x2="26945" y2="81923"/>
                              <a14:backgroundMark x1="26565" y1="81349" x2="25047" y2="82066"/>
                              <a14:backgroundMark x1="23909" y1="81492" x2="26755" y2="83357"/>
                              <a14:backgroundMark x1="20304" y1="80201" x2="25427" y2="76471"/>
                              <a14:backgroundMark x1="21442" y1="80631" x2="26186" y2="76901"/>
                              <a14:backgroundMark x1="20114" y1="77618" x2="25617" y2="77618"/>
                              <a14:backgroundMark x1="25047" y1="76040" x2="25047" y2="80201"/>
                              <a14:backgroundMark x1="19165" y1="76040" x2="24668" y2="76040"/>
                              <a14:backgroundMark x1="21063" y1="77188" x2="20114" y2="75179"/>
                              <a14:backgroundMark x1="20114" y1="75897" x2="20114" y2="74605"/>
                              <a14:backgroundMark x1="12334" y1="24247" x2="15180" y2="26542"/>
                              <a14:backgroundMark x1="11765" y1="26399" x2="16698" y2="25681"/>
                              <a14:backgroundMark x1="14991" y1="27977" x2="16698" y2="25538"/>
                              <a14:backgroundMark x1="18406" y1="30416" x2="18027" y2="25681"/>
                              <a14:backgroundMark x1="9677" y1="25395" x2="18216" y2="24534"/>
                              <a14:backgroundMark x1="10626" y1="26542" x2="16129" y2="26399"/>
                              <a14:backgroundMark x1="16319" y1="16356" x2="17268" y2="18795"/>
                              <a14:backgroundMark x1="17268" y1="19369" x2="12334" y2="18938"/>
                              <a14:backgroundMark x1="12177" y1="32682" x2="5535" y2="35754"/>
                              <a14:backgroundMark x1="10332" y1="32961" x2="7011" y2="33799"/>
                              <a14:backgroundMark x1="15129" y1="34358" x2="9963" y2="32682"/>
                              <a14:backgroundMark x1="14391" y1="33799" x2="12546" y2="32123"/>
                              <a14:backgroundMark x1="15498" y1="34916" x2="16605" y2="31844"/>
                              <a14:backgroundMark x1="17343" y1="35475" x2="18081" y2="31285"/>
                              <a14:backgroundMark x1="18819" y1="35475" x2="18819" y2="32682"/>
                              <a14:backgroundMark x1="16974" y1="34916" x2="16974" y2="33240"/>
                              <a14:backgroundMark x1="16605" y1="34916" x2="16605" y2="32123"/>
                              <a14:backgroundMark x1="19188" y1="35196" x2="20295" y2="32682"/>
                              <a14:backgroundMark x1="20295" y1="35754" x2="20295" y2="32961"/>
                              <a14:backgroundMark x1="21033" y1="35475" x2="21033" y2="32682"/>
                              <a14:backgroundMark x1="23247" y1="35475" x2="23247" y2="32682"/>
                              <a14:backgroundMark x1="22140" y1="35475" x2="21771" y2="32961"/>
                              <a14:backgroundMark x1="21033" y1="32682" x2="25092" y2="34358"/>
                              <a14:backgroundMark x1="23247" y1="32682" x2="26568" y2="34916"/>
                              <a14:backgroundMark x1="23616" y1="32123" x2="29151" y2="34916"/>
                              <a14:backgroundMark x1="23985" y1="32123" x2="29151" y2="34637"/>
                              <a14:backgroundMark x1="23616" y1="32682" x2="28044" y2="35196"/>
                              <a14:backgroundMark x1="24723" y1="33799" x2="28782" y2="35196"/>
                              <a14:backgroundMark x1="27306" y1="34637" x2="30258" y2="32682"/>
                              <a14:backgroundMark x1="30627" y1="35475" x2="30627" y2="32682"/>
                              <a14:backgroundMark x1="31365" y1="35475" x2="31365" y2="33520"/>
                              <a14:backgroundMark x1="29520" y1="35196" x2="29889" y2="34078"/>
                              <a14:backgroundMark x1="28044" y1="34078" x2="31365" y2="33799"/>
                              <a14:backgroundMark x1="28044" y1="34358" x2="31365" y2="34358"/>
                              <a14:backgroundMark x1="21033" y1="30447" x2="21402" y2="29050"/>
                              <a14:backgroundMark x1="25830" y1="32402" x2="25461" y2="31844"/>
                              <a14:backgroundMark x1="24723" y1="32402" x2="24723" y2="31006"/>
                              <a14:backgroundMark x1="23616" y1="32123" x2="22878" y2="30726"/>
                              <a14:backgroundMark x1="22509" y1="31564" x2="22509" y2="29888"/>
                              <a14:backgroundMark x1="22878" y1="32682" x2="23247" y2="30726"/>
                              <a14:backgroundMark x1="24354" y1="32682" x2="23985" y2="30168"/>
                              <a14:backgroundMark x1="77122" y1="36034" x2="77122" y2="37430"/>
                              <a14:backgroundMark x1="18450" y1="86313" x2="19557" y2="86872"/>
                              <a14:backgroundMark x1="19926" y1="87151" x2="19926" y2="87989"/>
                              <a14:backgroundMark x1="13284" y1="72067" x2="13653" y2="70391"/>
                              <a14:backgroundMark x1="8118" y1="62849" x2="8856" y2="64525"/>
                              <a14:backgroundMark x1="8118" y1="68436" x2="8487" y2="67318"/>
                              <a14:backgroundMark x1="8118" y1="65922" x2="9594" y2="65922"/>
                              <a14:backgroundMark x1="6642" y1="48045" x2="8487" y2="46089"/>
                              <a14:backgroundMark x1="7011" y1="49721" x2="8856" y2="46369"/>
                              <a14:backgroundMark x1="8856" y1="45251" x2="12177" y2="41061"/>
                              <a14:backgroundMark x1="12546" y1="57263" x2="10332" y2="56145"/>
                              <a14:backgroundMark x1="9963" y1="55587" x2="9963" y2="55028"/>
                              <a14:backgroundMark x1="17712" y1="74581" x2="19557" y2="73184"/>
                              <a14:backgroundMark x1="19188" y1="66201" x2="21402" y2="66480"/>
                              <a14:backgroundMark x1="7380" y1="52793" x2="8487" y2="51117"/>
                              <a14:backgroundMark x1="9225" y1="52514" x2="8856" y2="50279"/>
                              <a14:backgroundMark x1="8487" y1="50000" x2="9225" y2="47765"/>
                              <a14:backgroundMark x1="7380" y1="53631" x2="8118" y2="52514"/>
                              <a14:backgroundMark x1="8118" y1="52514" x2="8856" y2="49162"/>
                              <a14:backgroundMark x1="8856" y1="49441" x2="9225" y2="45810"/>
                              <a14:backgroundMark x1="8487" y1="46089" x2="8487" y2="41341"/>
                              <a14:backgroundMark x1="9594" y1="44693" x2="8487" y2="41341"/>
                              <a14:backgroundMark x1="9963" y1="42737" x2="8487" y2="41061"/>
                              <a14:backgroundMark x1="6273" y1="45531" x2="10701" y2="42737"/>
                              <a14:backgroundMark x1="9225" y1="40503" x2="5904" y2="38547"/>
                              <a14:backgroundMark x1="10332" y1="40223" x2="7011" y2="37989"/>
                              <a14:backgroundMark x1="9963" y1="39665" x2="6273" y2="36592"/>
                              <a14:backgroundMark x1="9594" y1="39106" x2="7011" y2="36313"/>
                              <a14:backgroundMark x1="7380" y1="35754" x2="9225" y2="34358"/>
                              <a14:backgroundMark x1="9594" y1="34358" x2="11439" y2="33520"/>
                              <a14:backgroundMark x1="8856" y1="35196" x2="8487" y2="37430"/>
                              <a14:backgroundMark x1="85609" y1="36592" x2="85609" y2="35754"/>
                              <a14:backgroundMark x1="81181" y1="26816" x2="80812" y2="27095"/>
                              <a14:backgroundMark x1="84502" y1="30726" x2="84133" y2="29609"/>
                              <a14:backgroundMark x1="86347" y1="32682" x2="86716" y2="31844"/>
                              <a14:backgroundMark x1="87454" y1="30168" x2="87454" y2="28771"/>
                              <a14:backgroundMark x1="89299" y1="30168" x2="90406" y2="29888"/>
                              <a14:backgroundMark x1="83026" y1="31844" x2="83026" y2="31285"/>
                              <a14:backgroundMark x1="81550" y1="32402" x2="82657" y2="31285"/>
                              <a14:backgroundMark x1="82657" y1="31285" x2="83026" y2="29888"/>
                              <a14:backgroundMark x1="81919" y1="26257" x2="83026" y2="26257"/>
                              <a14:backgroundMark x1="83395" y1="26257" x2="83764" y2="25698"/>
                              <a14:backgroundMark x1="84133" y1="29050" x2="84133" y2="28212"/>
                              <a14:backgroundMark x1="87454" y1="24302" x2="87454" y2="25419"/>
                              <a14:backgroundMark x1="86716" y1="25698" x2="86716" y2="26257"/>
                              <a14:backgroundMark x1="88192" y1="25978" x2="88930" y2="25978"/>
                              <a14:backgroundMark x1="57565" y1="22346" x2="58303" y2="22626"/>
                              <a14:backgroundMark x1="50185" y1="13687" x2="50554" y2="14246"/>
                              <a14:backgroundMark x1="50554" y1="14525" x2="51292" y2="15084"/>
                              <a14:backgroundMark x1="40959" y1="13966" x2="40590" y2="13128"/>
                              <a14:backgroundMark x1="39483" y1="14804" x2="39483" y2="13128"/>
                              <a14:backgroundMark x1="39852" y1="14525" x2="40221" y2="12291"/>
                              <a14:backgroundMark x1="49446" y1="8380" x2="49815" y2="8939"/>
                              <a14:backgroundMark x1="54982" y1="12570" x2="56089" y2="12570"/>
                              <a14:backgroundMark x1="23985" y1="12849" x2="23985" y2="13966"/>
                              <a14:backgroundMark x1="23616" y1="13966" x2="23616" y2="14525"/>
                              <a14:backgroundMark x1="18081" y1="15363" x2="18450" y2="15642"/>
                              <a14:backgroundMark x1="19188" y1="13687" x2="19557" y2="14804"/>
                              <a14:backgroundMark x1="23985" y1="20391" x2="23247" y2="19832"/>
                              <a14:backgroundMark x1="23985" y1="19553" x2="23985" y2="18994"/>
                              <a14:backgroundMark x1="26568" y1="22067" x2="26937" y2="23464"/>
                              <a14:backgroundMark x1="22878" y1="25698" x2="23985" y2="25698"/>
                              <a14:backgroundMark x1="18819" y1="19832" x2="20295" y2="21508"/>
                              <a14:backgroundMark x1="19926" y1="21788" x2="21402" y2="22626"/>
                              <a14:backgroundMark x1="21402" y1="22626" x2="23247" y2="22346"/>
                              <a14:backgroundMark x1="9594" y1="23184" x2="9594" y2="24581"/>
                              <a14:backgroundMark x1="10701" y1="25419" x2="13653" y2="25140"/>
                              <a14:backgroundMark x1="13284" y1="25978" x2="9594" y2="22905"/>
                              <a14:backgroundMark x1="14391" y1="29330" x2="10332" y2="24302"/>
                              <a14:backgroundMark x1="11070" y1="28492" x2="11439" y2="23184"/>
                              <a14:backgroundMark x1="12546" y1="30168" x2="11808" y2="23743"/>
                              <a14:backgroundMark x1="16236" y1="29609" x2="16974" y2="26536"/>
                              <a14:backgroundMark x1="16974" y1="29888" x2="16974" y2="27374"/>
                              <a14:backgroundMark x1="17343" y1="30168" x2="17712" y2="26536"/>
                              <a14:backgroundMark x1="18081" y1="29050" x2="19188" y2="27374"/>
                              <a14:backgroundMark x1="17712" y1="24581" x2="18081" y2="23184"/>
                              <a14:backgroundMark x1="18819" y1="25140" x2="18819" y2="24302"/>
                              <a14:backgroundMark x1="32472" y1="29330" x2="32841" y2="28212"/>
                              <a14:backgroundMark x1="31365" y1="32402" x2="31734" y2="31285"/>
                              <a14:backgroundMark x1="26568" y1="28771" x2="28413" y2="29330"/>
                              <a14:backgroundMark x1="8118" y1="69274" x2="9963" y2="68156"/>
                              <a14:backgroundMark x1="8856" y1="67318" x2="9594" y2="66480"/>
                              <a14:backgroundMark x1="10332" y1="66480" x2="8118" y2="67598"/>
                              <a14:backgroundMark x1="9963" y1="66760" x2="8856" y2="67598"/>
                              <a14:backgroundMark x1="9963" y1="67039" x2="7749" y2="67877"/>
                              <a14:backgroundMark x1="10332" y1="65642" x2="8118" y2="65084"/>
                              <a14:backgroundMark x1="10701" y1="65084" x2="8118" y2="64804"/>
                              <a14:backgroundMark x1="11439" y1="64525" x2="8487" y2="63966"/>
                              <a14:backgroundMark x1="9963" y1="63966" x2="7380" y2="62849"/>
                              <a14:backgroundMark x1="10701" y1="62849" x2="7011" y2="62849"/>
                              <a14:backgroundMark x1="10701" y1="62011" x2="7011" y2="62291"/>
                              <a14:backgroundMark x1="10332" y1="61453" x2="5904" y2="61453"/>
                              <a14:backgroundMark x1="9963" y1="61173" x2="6273" y2="61453"/>
                              <a14:backgroundMark x1="10332" y1="60335" x2="5166" y2="61732"/>
                              <a14:backgroundMark x1="8856" y1="36034" x2="8856" y2="39665"/>
                              <a14:backgroundMark x1="9225" y1="38268" x2="10701" y2="39106"/>
                              <a14:backgroundMark x1="9963" y1="34358" x2="12177" y2="34078"/>
                              <a14:backgroundMark x1="12915" y1="34078" x2="14391" y2="34916"/>
                              <a14:backgroundMark x1="14391" y1="34916" x2="14760" y2="35754"/>
                              <a14:backgroundMark x1="15129" y1="38268" x2="15498" y2="37151"/>
                              <a14:backgroundMark x1="16974" y1="39944" x2="17712" y2="39385"/>
                              <a14:backgroundMark x1="22878" y1="63687" x2="24354" y2="63687"/>
                              <a14:backgroundMark x1="21771" y1="65922" x2="21771" y2="65084"/>
                              <a14:backgroundMark x1="25092" y1="63687" x2="25830" y2="63687"/>
                              <a14:backgroundMark x1="22509" y1="65642" x2="22509" y2="65084"/>
                              <a14:backgroundMark x1="67159" y1="79050" x2="68266" y2="79050"/>
                              <a14:backgroundMark x1="70111" y1="77654" x2="71218" y2="77654"/>
                              <a14:backgroundMark x1="70849" y1="77654" x2="72694" y2="77654"/>
                              <a14:backgroundMark x1="84133" y1="73743" x2="85240" y2="73743"/>
                              <a14:backgroundMark x1="84502" y1="72905" x2="85240" y2="71788"/>
                              <a14:backgroundMark x1="83395" y1="70670" x2="84133" y2="69553"/>
                              <a14:backgroundMark x1="84502" y1="70950" x2="84871" y2="70670"/>
                              <a14:backgroundMark x1="86716" y1="68994" x2="86716" y2="68715"/>
                              <a14:backgroundMark x1="76384" y1="71508" x2="76384" y2="70670"/>
                              <a14:backgroundMark x1="73063" y1="71788" x2="73801" y2="70670"/>
                              <a14:backgroundMark x1="73801" y1="79330" x2="73801" y2="79330"/>
                              <a14:backgroundMark x1="49077" y1="97207" x2="50554" y2="98045"/>
                              <a14:backgroundMark x1="50185" y1="94134" x2="50185" y2="95251"/>
                              <a14:backgroundMark x1="50554" y1="95531" x2="50554" y2="96089"/>
                              <a14:backgroundMark x1="50554" y1="96089" x2="51292" y2="96927"/>
                              <a14:backgroundMark x1="49077" y1="96648" x2="50185" y2="98045"/>
                              <a14:backgroundMark x1="46494" y1="94413" x2="47232" y2="94134"/>
                              <a14:backgroundMark x1="48708" y1="93017" x2="50185" y2="93855"/>
                              <a14:backgroundMark x1="47601" y1="95251" x2="48339" y2="93855"/>
                              <a14:backgroundMark x1="18819" y1="93855" x2="20295" y2="91620"/>
                              <a14:backgroundMark x1="19188" y1="93575" x2="20664" y2="91061"/>
                              <a14:backgroundMark x1="22509" y1="12291" x2="19557" y2="13408"/>
                              <a14:backgroundMark x1="21402" y1="12849" x2="19926" y2="14246"/>
                              <a14:backgroundMark x1="24354" y1="14246" x2="24354" y2="15084"/>
                              <a14:backgroundMark x1="12546" y1="20670" x2="15129" y2="18994"/>
                              <a14:backgroundMark x1="12177" y1="19832" x2="16605" y2="19832"/>
                              <a14:backgroundMark x1="16974" y1="18715" x2="14022" y2="16760"/>
                              <a14:backgroundMark x1="17712" y1="18994" x2="15129" y2="14525"/>
                              <a14:backgroundMark x1="17343" y1="15642" x2="17712" y2="16480"/>
                              <a14:backgroundMark x1="18081" y1="15642" x2="18450" y2="15922"/>
                              <a14:backgroundMark x1="18819" y1="14804" x2="19188" y2="15363"/>
                              <a14:backgroundMark x1="63100" y1="20112" x2="62731" y2="18994"/>
                              <a14:backgroundMark x1="63100" y1="18436" x2="63469" y2="17877"/>
                              <a14:backgroundMark x1="65683" y1="21229" x2="65683" y2="20670"/>
                              <a14:backgroundMark x1="26937" y1="21788" x2="26937" y2="21229"/>
                              <a14:backgroundMark x1="30258" y1="20391" x2="29889" y2="20950"/>
                              <a14:backgroundMark x1="22878" y1="22626" x2="24354" y2="22626"/>
                            </a14:backgroundRemoval>
                          </a14:imgEffect>
                          <a14:imgEffect>
                            <a14:artisticCrisscrossEtching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68836" y="1349978"/>
                  <a:ext cx="1238789" cy="163784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2" name="Picture 4" descr="C:\Documents and Settings\sc3537\바탕 화면\22222.jp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386" y="4716015"/>
                <a:ext cx="6830614" cy="6991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4" name="Picture 5" descr="C:\Documents and Settings\sc3537\바탕 화면\1112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backgroundMark x1="24014" y1="66400" x2="1075" y2="66400"/>
                          <a14:backgroundMark x1="23656" y1="66400" x2="69892" y2="66400"/>
                          <a14:backgroundMark x1="17921" y1="67200" x2="30466" y2="45600"/>
                          <a14:backgroundMark x1="30466" y1="45600" x2="51254" y2="47200"/>
                          <a14:backgroundMark x1="51254" y1="47200" x2="63799" y2="58400"/>
                          <a14:backgroundMark x1="63799" y1="58400" x2="69176" y2="66400"/>
                          <a14:backgroundMark x1="69176" y1="66400" x2="77419" y2="83200"/>
                          <a14:backgroundMark x1="77419" y1="83200" x2="78853" y2="99200"/>
                          <a14:backgroundMark x1="18280" y1="68000" x2="17921" y2="70400"/>
                          <a14:backgroundMark x1="21864" y1="65600" x2="21864" y2="90400"/>
                          <a14:backgroundMark x1="21864" y1="90400" x2="78136" y2="90400"/>
                          <a14:backgroundMark x1="25448" y1="87200" x2="15412" y2="96000"/>
                          <a14:backgroundMark x1="15771" y1="96800" x2="16487" y2="98400"/>
                          <a14:backgroundMark x1="28315" y1="88000" x2="27240" y2="91200"/>
                          <a14:backgroundMark x1="17921" y1="95200" x2="80645" y2="98400"/>
                          <a14:backgroundMark x1="77061" y1="92000" x2="75986" y2="94400"/>
                          <a14:backgroundMark x1="74194" y1="96800" x2="72760" y2="97600"/>
                          <a14:backgroundMark x1="11828" y1="68800" x2="11828" y2="99200"/>
                          <a14:backgroundMark x1="11828" y1="95200" x2="25090" y2="97600"/>
                          <a14:backgroundMark x1="15412" y1="92800" x2="30466" y2="98400"/>
                          <a14:backgroundMark x1="31183" y1="89600" x2="25806" y2="99200"/>
                          <a14:backgroundMark x1="23297" y1="86400" x2="22581" y2="88000"/>
                          <a14:backgroundMark x1="16846" y1="83200" x2="12186" y2="99200"/>
                          <a14:backgroundMark x1="16129" y1="87200" x2="10394" y2="99200"/>
                          <a14:backgroundMark x1="15412" y1="94400" x2="2509" y2="97600"/>
                          <a14:backgroundMark x1="17563" y1="91200" x2="16846" y2="92000"/>
                          <a14:backgroundMark x1="12545" y1="68800" x2="1075" y2="88000"/>
                          <a14:backgroundMark x1="3584" y1="84000" x2="3584" y2="85600"/>
                          <a14:backgroundMark x1="8961" y1="75200" x2="9319" y2="97600"/>
                          <a14:backgroundMark x1="12545" y1="97600" x2="358" y2="79200"/>
                          <a14:backgroundMark x1="11828" y1="83200" x2="0" y2="656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5901" y="683568"/>
              <a:ext cx="2657475" cy="1190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56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sc3537\바탕 화면\Dupont images\200px-DuPont_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888" y="8375079"/>
            <a:ext cx="1905000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Documents and Settings\sc3537\바탕 화면\지도_01_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072" y="5724128"/>
            <a:ext cx="2120340" cy="225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Documents and Settings\sc3537\바탕 화면\지도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63" y="5724128"/>
            <a:ext cx="2829646" cy="225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rved Up Arrow 1"/>
          <p:cNvSpPr/>
          <p:nvPr/>
        </p:nvSpPr>
        <p:spPr>
          <a:xfrm rot="20133849">
            <a:off x="3034018" y="7299729"/>
            <a:ext cx="2172904" cy="579725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23528"/>
            <a:ext cx="6857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latin typeface="+mn-ea"/>
              </a:rPr>
              <a:t>듀폰 핵심가치 경영 세미나 참가 신청서</a:t>
            </a:r>
            <a:endParaRPr lang="ko-KR" altLang="en-US" sz="2400" b="1" dirty="0">
              <a:latin typeface="+mn-ea"/>
            </a:endParaRPr>
          </a:p>
        </p:txBody>
      </p:sp>
      <p:pic>
        <p:nvPicPr>
          <p:cNvPr id="2050" name="Picture 2" descr="C:\Documents and Settings\sc3537\바탕 화면\Dupont images\11_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21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563280"/>
              </p:ext>
            </p:extLst>
          </p:nvPr>
        </p:nvGraphicFramePr>
        <p:xfrm>
          <a:off x="237484" y="1187624"/>
          <a:ext cx="6379050" cy="2670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292"/>
                <a:gridCol w="2099610"/>
                <a:gridCol w="1212758"/>
                <a:gridCol w="1891390"/>
              </a:tblGrid>
              <a:tr h="24487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이름</a:t>
                      </a:r>
                      <a:endParaRPr lang="ko-KR" altLang="en-US" sz="1200" b="1" dirty="0"/>
                    </a:p>
                  </a:txBody>
                  <a:tcPr marL="88844" marR="88844" marT="44422" marB="4442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/>
                        <a:t>(</a:t>
                      </a:r>
                      <a:r>
                        <a:rPr lang="ko-KR" altLang="en-US" sz="1200" b="0" dirty="0" smtClean="0"/>
                        <a:t>국문</a:t>
                      </a:r>
                      <a:r>
                        <a:rPr lang="en-US" altLang="ko-KR" sz="1200" b="0" dirty="0" smtClean="0"/>
                        <a:t>)</a:t>
                      </a:r>
                      <a:endParaRPr lang="ko-KR" altLang="en-US" sz="1200" b="0" dirty="0"/>
                    </a:p>
                  </a:txBody>
                  <a:tcPr marL="88844" marR="88844" marT="44422" marB="44422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핸드폰</a:t>
                      </a:r>
                      <a:endParaRPr lang="ko-KR" altLang="en-US" sz="1200" b="1" dirty="0"/>
                    </a:p>
                  </a:txBody>
                  <a:tcPr marL="88844" marR="88844" marT="44422" marB="4442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marL="88844" marR="88844" marT="44422" marB="44422"/>
                </a:tc>
              </a:tr>
              <a:tr h="2448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/>
                        <a:t>(</a:t>
                      </a:r>
                      <a:r>
                        <a:rPr lang="ko-KR" altLang="en-US" sz="1200" b="0" dirty="0" smtClean="0"/>
                        <a:t>영문</a:t>
                      </a:r>
                      <a:r>
                        <a:rPr lang="en-US" altLang="ko-KR" sz="1200" b="0" dirty="0" smtClean="0"/>
                        <a:t>)</a:t>
                      </a:r>
                      <a:endParaRPr lang="ko-KR" altLang="en-US" sz="1200" b="0" dirty="0"/>
                    </a:p>
                  </a:txBody>
                  <a:tcPr marL="88844" marR="88844" marT="44422" marB="44422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97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학교</a:t>
                      </a:r>
                      <a:endParaRPr lang="ko-KR" altLang="en-US" sz="1200" b="1" dirty="0"/>
                    </a:p>
                  </a:txBody>
                  <a:tcPr marL="88844" marR="88844" marT="44422" marB="4442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marL="88844" marR="88844" marT="44422" marB="44422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전공</a:t>
                      </a:r>
                      <a:endParaRPr lang="ko-KR" altLang="en-US" sz="1200" b="1" dirty="0"/>
                    </a:p>
                  </a:txBody>
                  <a:tcPr marL="88844" marR="88844" marT="44422" marB="4442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marL="88844" marR="88844" marT="44422" marB="44422"/>
                </a:tc>
              </a:tr>
              <a:tr h="4897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이메일</a:t>
                      </a:r>
                      <a:endParaRPr lang="ko-KR" altLang="en-US" sz="1200" b="1" dirty="0"/>
                    </a:p>
                  </a:txBody>
                  <a:tcPr marL="88844" marR="88844" marT="44422" marB="4442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marL="88844" marR="88844" marT="44422" marB="44422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참가 경로</a:t>
                      </a:r>
                      <a:endParaRPr lang="ko-KR" altLang="en-US" sz="1200" b="1" dirty="0"/>
                    </a:p>
                  </a:txBody>
                  <a:tcPr marL="88844" marR="88844" marT="44422" marB="4442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marL="88844" marR="88844" marT="44422" marB="44422"/>
                </a:tc>
              </a:tr>
              <a:tr h="5737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참가 동기</a:t>
                      </a:r>
                      <a:endParaRPr lang="ko-KR" altLang="en-US" sz="1200" b="1" dirty="0"/>
                    </a:p>
                  </a:txBody>
                  <a:tcPr marL="88844" marR="88844" marT="44422" marB="4442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marL="88844" marR="88844" marT="44422" marB="44422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737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신청방법</a:t>
                      </a:r>
                      <a:endParaRPr lang="ko-KR" altLang="en-US" sz="1200" b="1" dirty="0"/>
                    </a:p>
                  </a:txBody>
                  <a:tcPr marL="88844" marR="88844" marT="44422" marB="4442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 smtClean="0"/>
                        <a:t>이메일 </a:t>
                      </a:r>
                      <a:r>
                        <a:rPr lang="en-US" altLang="ko-KR" sz="1200" b="0" dirty="0" smtClean="0"/>
                        <a:t>: core-value.training@dupont.com</a:t>
                      </a:r>
                      <a:endParaRPr lang="ko-KR" altLang="en-US" sz="1200" b="0" dirty="0"/>
                    </a:p>
                  </a:txBody>
                  <a:tcPr marL="88844" marR="88844" marT="44422" marB="44422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0648" y="899592"/>
            <a:ext cx="3333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다음</a:t>
            </a:r>
            <a:r>
              <a:rPr lang="ko-KR" altLang="en-US" sz="1200" dirty="0"/>
              <a:t>과 </a:t>
            </a:r>
            <a:r>
              <a:rPr lang="ko-KR" altLang="en-US" sz="1200" dirty="0" smtClean="0"/>
              <a:t>같이 참가 신청합니다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38340" y="3923928"/>
            <a:ext cx="65030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v"/>
            </a:pPr>
            <a:r>
              <a:rPr lang="ko-KR" altLang="en-US" sz="1200" dirty="0" smtClean="0"/>
              <a:t>자세한 문의는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듀폰 은경하</a:t>
            </a:r>
            <a:r>
              <a:rPr lang="en-US" altLang="ko-KR" sz="1200" dirty="0"/>
              <a:t> 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전화 </a:t>
            </a:r>
            <a:r>
              <a:rPr lang="en-US" altLang="ko-KR" sz="1200" dirty="0" smtClean="0"/>
              <a:t>: (02) 2222 – 5223	      	        </a:t>
            </a:r>
            <a:r>
              <a:rPr lang="ko-KR" altLang="en-US" sz="1200" dirty="0" smtClean="0"/>
              <a:t>로 </a:t>
            </a:r>
            <a:r>
              <a:rPr lang="ko-KR" altLang="en-US" sz="1200" dirty="0"/>
              <a:t>연락주시길 바랍니다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r>
              <a:rPr lang="en-US" altLang="ko-KR" sz="1200" dirty="0" smtClean="0"/>
              <a:t>	   </a:t>
            </a:r>
            <a:r>
              <a:rPr lang="ko-KR" altLang="en-US" sz="1200" dirty="0" smtClean="0"/>
              <a:t>이메일 </a:t>
            </a:r>
            <a:r>
              <a:rPr lang="en-US" altLang="ko-KR" sz="1200" dirty="0" smtClean="0"/>
              <a:t>: core-value.training@dupont.com</a:t>
            </a:r>
          </a:p>
          <a:p>
            <a:endParaRPr lang="en-US" altLang="ko-KR" sz="1200" dirty="0"/>
          </a:p>
          <a:p>
            <a:pPr marL="171450" indent="-171450">
              <a:buFont typeface="Wingdings" pitchFamily="2" charset="2"/>
              <a:buChar char="v"/>
            </a:pPr>
            <a:r>
              <a:rPr lang="ko-KR" altLang="en-US" sz="1200" dirty="0" smtClean="0"/>
              <a:t>교육 장소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듀폰코리아 서울사무소</a:t>
            </a:r>
            <a:endParaRPr lang="en-US" altLang="ko-KR" sz="1200" dirty="0" smtClean="0"/>
          </a:p>
          <a:p>
            <a:r>
              <a:rPr lang="en-US" altLang="ko-KR" sz="1200" dirty="0"/>
              <a:t>	 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서울특별시 강남구 역삼동 </a:t>
            </a:r>
            <a:r>
              <a:rPr lang="en-US" altLang="ko-KR" sz="1200" dirty="0" smtClean="0"/>
              <a:t>726</a:t>
            </a:r>
            <a:r>
              <a:rPr lang="ko-KR" altLang="en-US" sz="1200" dirty="0" smtClean="0"/>
              <a:t>번지 아세아타워 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층 </a:t>
            </a:r>
            <a:r>
              <a:rPr lang="en-US" altLang="ko-KR" sz="1200" dirty="0" smtClean="0"/>
              <a:t>Main Conference Room</a:t>
            </a:r>
          </a:p>
          <a:p>
            <a:r>
              <a:rPr lang="en-US" altLang="ko-KR" sz="1200" dirty="0"/>
              <a:t>	 </a:t>
            </a:r>
            <a:r>
              <a:rPr lang="en-US" altLang="ko-KR" sz="1200" dirty="0" smtClean="0"/>
              <a:t> Tel : (02) 2222 – 5200     ||     Fax : (02) 2222 – 5470/1</a:t>
            </a:r>
          </a:p>
          <a:p>
            <a:endParaRPr lang="en-US" altLang="ko-KR" sz="1200" dirty="0" smtClean="0"/>
          </a:p>
          <a:p>
            <a:pPr marL="171450" indent="-171450">
              <a:buFont typeface="Wingdings" pitchFamily="2" charset="2"/>
              <a:buChar char="v"/>
            </a:pPr>
            <a:r>
              <a:rPr lang="ko-KR" altLang="en-US" sz="1200" dirty="0" smtClean="0"/>
              <a:t>오시는 길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지하철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호선 역삼역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번 출구 직진 도보 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분</a:t>
            </a:r>
            <a:endParaRPr lang="en-US" altLang="ko-KR" sz="1200" dirty="0" smtClean="0"/>
          </a:p>
        </p:txBody>
      </p:sp>
      <p:sp>
        <p:nvSpPr>
          <p:cNvPr id="11" name="Double Brace 10"/>
          <p:cNvSpPr/>
          <p:nvPr/>
        </p:nvSpPr>
        <p:spPr>
          <a:xfrm>
            <a:off x="1340768" y="4242973"/>
            <a:ext cx="3040712" cy="251157"/>
          </a:xfrm>
          <a:prstGeom prst="brace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940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920</TotalTime>
  <Words>127</Words>
  <Application>Microsoft Office PowerPoint</Application>
  <PresentationFormat>On-screen Show (4:3)</PresentationFormat>
  <Paragraphs>45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굴림</vt:lpstr>
      <vt:lpstr>Arial</vt:lpstr>
      <vt:lpstr>Wingdings</vt:lpstr>
      <vt:lpstr>맑은 고딕</vt:lpstr>
      <vt:lpstr>Office Theme</vt:lpstr>
      <vt:lpstr>PowerPoint Presentation</vt:lpstr>
      <vt:lpstr>PowerPoint Presentation</vt:lpstr>
    </vt:vector>
  </TitlesOfParts>
  <Company>DuPont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LEE, MIN YOUNG</dc:creator>
  <cp:lastModifiedBy>LEE, MIN YOUNG</cp:lastModifiedBy>
  <cp:revision>109</cp:revision>
  <cp:lastPrinted>2012-07-17T07:27:01Z</cp:lastPrinted>
  <dcterms:created xsi:type="dcterms:W3CDTF">2012-07-16T00:16:23Z</dcterms:created>
  <dcterms:modified xsi:type="dcterms:W3CDTF">2012-07-26T01:29:46Z</dcterms:modified>
</cp:coreProperties>
</file>